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  <p:sldMasterId id="2147483897" r:id="rId2"/>
  </p:sldMasterIdLst>
  <p:notesMasterIdLst>
    <p:notesMasterId r:id="rId12"/>
  </p:notesMasterIdLst>
  <p:sldIdLst>
    <p:sldId id="419" r:id="rId3"/>
    <p:sldId id="436" r:id="rId4"/>
    <p:sldId id="434" r:id="rId5"/>
    <p:sldId id="323" r:id="rId6"/>
    <p:sldId id="294" r:id="rId7"/>
    <p:sldId id="429" r:id="rId8"/>
    <p:sldId id="435" r:id="rId9"/>
    <p:sldId id="339" r:id="rId10"/>
    <p:sldId id="42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17A68"/>
    <a:srgbClr val="0E6254"/>
    <a:srgbClr val="5AC8AD"/>
    <a:srgbClr val="28967B"/>
    <a:srgbClr val="409486"/>
    <a:srgbClr val="32BB99"/>
    <a:srgbClr val="189E79"/>
    <a:srgbClr val="63CF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7" autoAdjust="0"/>
    <p:restoredTop sz="95244" autoAdjust="0"/>
  </p:normalViewPr>
  <p:slideViewPr>
    <p:cSldViewPr snapToGrid="0">
      <p:cViewPr varScale="1">
        <p:scale>
          <a:sx n="82" d="100"/>
          <a:sy n="82" d="100"/>
        </p:scale>
        <p:origin x="581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3.png>
</file>

<file path=ppt/media/image4.png>
</file>

<file path=ppt/media/image5.jp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5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fld id="{0BD5C207-A689-4248-9C74-D5F1806C7B35}" type="datetimeFigureOut">
              <a:rPr lang="zh-CN" altLang="en-US"/>
              <a:pPr>
                <a:defRPr/>
              </a:pPr>
              <a:t>2020/12/30</a:t>
            </a:fld>
            <a:endParaRPr lang="zh-CN" altLang="en-US"/>
          </a:p>
        </p:txBody>
      </p:sp>
      <p:sp>
        <p:nvSpPr>
          <p:cNvPr id="38916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078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9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fld id="{80214F20-028F-49E4-9378-3BF40B573CB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424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2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0214F20-028F-49E4-9378-3BF40B573CB5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732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9266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9940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/>
            <a:fld id="{F85F5CD5-BFCA-4923-AD0B-BFFD7ABA1F9B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5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4276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/>
            <a:fld id="{C3378C42-0218-421F-B909-1D28AE30886C}" type="slidenum">
              <a:rPr lang="zh-CN" altLang="en-US" sz="1200">
                <a:solidFill>
                  <a:srgbClr val="000000"/>
                </a:solidFill>
                <a:latin typeface="等线" pitchFamily="2" charset="-122"/>
                <a:ea typeface="等线" pitchFamily="2" charset="-122"/>
              </a:rPr>
              <a:pPr algn="r" eaLnBrk="1" hangingPunct="1"/>
              <a:t>7</a:t>
            </a:fld>
            <a:endParaRPr lang="zh-CN" altLang="en-US" sz="1200">
              <a:solidFill>
                <a:srgbClr val="000000"/>
              </a:solidFill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10211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4276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/>
            <a:fld id="{C3378C42-0218-421F-B909-1D28AE30886C}" type="slidenum">
              <a:rPr lang="zh-CN" altLang="en-US" sz="1200">
                <a:solidFill>
                  <a:srgbClr val="000000"/>
                </a:solidFill>
                <a:latin typeface="等线" pitchFamily="2" charset="-122"/>
                <a:ea typeface="等线" pitchFamily="2" charset="-122"/>
              </a:rPr>
              <a:pPr algn="r" eaLnBrk="1" hangingPunct="1"/>
              <a:t>8</a:t>
            </a:fld>
            <a:endParaRPr lang="zh-CN" altLang="en-US" sz="1200">
              <a:solidFill>
                <a:srgbClr val="000000"/>
              </a:solidFill>
              <a:latin typeface="等线" pitchFamily="2" charset="-122"/>
              <a:ea typeface="等线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521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979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247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5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3804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727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536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3783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7057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551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00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6499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7799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8430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94173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2161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35893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3717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3845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318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586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566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108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07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207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00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485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02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  <p:sldLayoutId id="2147483912" r:id="rId15"/>
    <p:sldLayoutId id="214748391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文本框 6"/>
          <p:cNvSpPr txBox="1">
            <a:spLocks noChangeArrowheads="1"/>
          </p:cNvSpPr>
          <p:nvPr/>
        </p:nvSpPr>
        <p:spPr bwMode="auto">
          <a:xfrm>
            <a:off x="1295874" y="2682382"/>
            <a:ext cx="9600248" cy="846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zh-CN" altLang="en-US" sz="5400" b="1" dirty="0">
                <a:solidFill>
                  <a:schemeClr val="tx1">
                    <a:lumMod val="50000"/>
                  </a:schemeClr>
                </a:solidFill>
                <a:latin typeface="Impact" pitchFamily="34" charset="0"/>
              </a:rPr>
              <a:t>无线智能控制的加湿器设计</a:t>
            </a:r>
            <a:endParaRPr lang="en-US" altLang="zh-CN" sz="5400" b="1" dirty="0">
              <a:solidFill>
                <a:schemeClr val="tx1">
                  <a:lumMod val="50000"/>
                </a:schemeClr>
              </a:solidFill>
              <a:latin typeface="Impact" pitchFamily="34" charset="0"/>
            </a:endParaRPr>
          </a:p>
        </p:txBody>
      </p:sp>
      <p:sp>
        <p:nvSpPr>
          <p:cNvPr id="2052" name="文本框 24"/>
          <p:cNvSpPr txBox="1">
            <a:spLocks noChangeArrowheads="1"/>
          </p:cNvSpPr>
          <p:nvPr/>
        </p:nvSpPr>
        <p:spPr bwMode="auto">
          <a:xfrm>
            <a:off x="4011589" y="5223374"/>
            <a:ext cx="4168817" cy="1021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答辩人</a:t>
            </a:r>
            <a:r>
              <a:rPr lang="en-US" altLang="zh-CN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电信</a:t>
            </a:r>
            <a:r>
              <a:rPr lang="en-US" altLang="zh-CN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1702 </a:t>
            </a: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刘永欣</a:t>
            </a:r>
            <a:endParaRPr lang="en-US" altLang="zh-CN" sz="2400" spc="300" dirty="0">
              <a:solidFill>
                <a:schemeClr val="tx1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指导老师</a:t>
            </a:r>
            <a:r>
              <a:rPr lang="en-US" altLang="zh-CN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400" spc="300" dirty="0">
                <a:solidFill>
                  <a:schemeClr val="tx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胡晓慧</a:t>
            </a:r>
            <a:endParaRPr lang="en-US" altLang="zh-CN" sz="2400" spc="300" dirty="0">
              <a:solidFill>
                <a:schemeClr val="tx1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53" name="文本框 26"/>
          <p:cNvSpPr txBox="1">
            <a:spLocks noChangeArrowheads="1"/>
          </p:cNvSpPr>
          <p:nvPr/>
        </p:nvSpPr>
        <p:spPr bwMode="auto">
          <a:xfrm>
            <a:off x="4289424" y="3976422"/>
            <a:ext cx="36131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dist" eaLnBrk="1" hangingPunct="1"/>
            <a:r>
              <a:rPr lang="en-US" altLang="zh-CN" b="1" dirty="0">
                <a:solidFill>
                  <a:schemeClr val="bg1"/>
                </a:solidFill>
                <a:latin typeface="微软雅黑" pitchFamily="34" charset="-122"/>
              </a:rPr>
              <a:t>Capstone presentation</a:t>
            </a:r>
            <a:endParaRPr lang="zh-CN" altLang="en-US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3" name="图片 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4" name="文本框 46"/>
          <p:cNvSpPr txBox="1">
            <a:spLocks noChangeArrowheads="1"/>
          </p:cNvSpPr>
          <p:nvPr/>
        </p:nvSpPr>
        <p:spPr bwMode="auto">
          <a:xfrm>
            <a:off x="987425" y="266700"/>
            <a:ext cx="142049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选题背景</a:t>
            </a:r>
          </a:p>
        </p:txBody>
      </p:sp>
      <p:sp>
        <p:nvSpPr>
          <p:cNvPr id="6165" name="文本框 4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1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6" name="稻壳儿小白白(http://dwz.cn/Wu2UP)">
            <a:extLst>
              <a:ext uri="{FF2B5EF4-FFF2-40B4-BE49-F238E27FC236}">
                <a16:creationId xmlns:a16="http://schemas.microsoft.com/office/drawing/2014/main" id="{94D9F22B-8337-4706-9C80-385845A587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425" y="1096246"/>
            <a:ext cx="7699000" cy="4665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indent="720000">
              <a:lnSpc>
                <a:spcPts val="4000"/>
              </a:lnSpc>
            </a:pPr>
            <a:r>
              <a:rPr lang="zh-CN" altLang="en-US" sz="2800" b="1" dirty="0">
                <a:sym typeface="Arial" pitchFamily="34" charset="0"/>
              </a:rPr>
              <a:t>随着人们对生活品质要求的提高以及科学生活观念的普及，加湿器逐渐出现在人们的日常生活中。</a:t>
            </a:r>
            <a:endParaRPr lang="en-US" altLang="zh-CN" sz="2800" b="1" dirty="0">
              <a:sym typeface="Arial" pitchFamily="34" charset="0"/>
            </a:endParaRPr>
          </a:p>
          <a:p>
            <a:pPr indent="720000">
              <a:lnSpc>
                <a:spcPts val="4000"/>
              </a:lnSpc>
            </a:pPr>
            <a:r>
              <a:rPr lang="zh-CN" altLang="en-US" sz="2800" b="1" dirty="0">
                <a:sym typeface="Arial" pitchFamily="34" charset="0"/>
              </a:rPr>
              <a:t>冬季空气较为干燥，长期生活在干燥的环境中身体会处于不健康的状态，婴儿和老年人还可能出现抵抗力下降的问题。</a:t>
            </a:r>
            <a:endParaRPr lang="en-US" altLang="zh-CN" sz="2800" b="1" dirty="0">
              <a:sym typeface="Arial" pitchFamily="34" charset="0"/>
            </a:endParaRPr>
          </a:p>
          <a:p>
            <a:pPr indent="720000">
              <a:lnSpc>
                <a:spcPts val="4000"/>
              </a:lnSpc>
            </a:pPr>
            <a:r>
              <a:rPr lang="zh-CN" altLang="en-US" sz="2800" b="1" dirty="0">
                <a:sym typeface="Arial" pitchFamily="34" charset="0"/>
              </a:rPr>
              <a:t>秋冬季节静电的存在时一个让人困扰的问题，静电的出现会使人们感到心情烦躁和身体不适，使用加湿器可以降低静电发生的概率。</a:t>
            </a:r>
            <a:endParaRPr lang="en-US" altLang="zh-CN" sz="2800" b="1" dirty="0"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355724"/>
      </p:ext>
    </p:extLst>
  </p:cSld>
  <p:clrMapOvr>
    <a:masterClrMapping/>
  </p:clrMapOvr>
  <p:transition spd="slow"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3" name="图片 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4" name="文本框 46"/>
          <p:cNvSpPr txBox="1">
            <a:spLocks noChangeArrowheads="1"/>
          </p:cNvSpPr>
          <p:nvPr/>
        </p:nvSpPr>
        <p:spPr bwMode="auto">
          <a:xfrm>
            <a:off x="987425" y="266700"/>
            <a:ext cx="1420495" cy="465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主要问题</a:t>
            </a:r>
          </a:p>
        </p:txBody>
      </p:sp>
      <p:sp>
        <p:nvSpPr>
          <p:cNvPr id="6165" name="文本框 4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2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5" name="稻壳儿小白白(http://dwz.cn/Wu2UP)">
            <a:extLst>
              <a:ext uri="{FF2B5EF4-FFF2-40B4-BE49-F238E27FC236}">
                <a16:creationId xmlns:a16="http://schemas.microsoft.com/office/drawing/2014/main" id="{25679258-BDEA-469E-8DAB-5F372A94AE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8184" y="1228397"/>
            <a:ext cx="7111171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marL="457200" indent="-457200" eaLnBrk="1" hangingPunct="1">
              <a:buFont typeface="Wingdings" panose="05000000000000000000" pitchFamily="2" charset="2"/>
              <a:buChar char="l"/>
            </a:pPr>
            <a:r>
              <a:rPr lang="zh-CN" altLang="en-US" sz="40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rPr>
              <a:t>加湿器无法远程控制</a:t>
            </a: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r>
              <a:rPr lang="zh-CN" altLang="en-US" sz="40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rPr>
              <a:t>加湿器加湿方式单一</a:t>
            </a: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r>
              <a:rPr lang="zh-CN" altLang="en-US" sz="40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rPr>
              <a:t>缺少缺水检测功能不安全</a:t>
            </a: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l"/>
            </a:pPr>
            <a:r>
              <a:rPr lang="zh-CN" altLang="en-US" sz="40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rPr>
              <a:t>必须插电使用不方便移动</a:t>
            </a:r>
            <a:endParaRPr lang="en-US" altLang="zh-CN" sz="4000" b="1" dirty="0">
              <a:solidFill>
                <a:schemeClr val="tx1">
                  <a:lumMod val="50000"/>
                </a:schemeClr>
              </a:solidFill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413659"/>
      </p:ext>
    </p:extLst>
  </p:cSld>
  <p:clrMapOvr>
    <a:masterClrMapping/>
  </p:clrMapOvr>
  <p:transition spd="slow"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A37D46AD-CED5-42B1-8D9A-E07420BD4854}"/>
              </a:ext>
            </a:extLst>
          </p:cNvPr>
          <p:cNvGrpSpPr/>
          <p:nvPr/>
        </p:nvGrpSpPr>
        <p:grpSpPr>
          <a:xfrm>
            <a:off x="2121545" y="1520741"/>
            <a:ext cx="7361132" cy="400110"/>
            <a:chOff x="1819229" y="1954140"/>
            <a:chExt cx="7361132" cy="400110"/>
          </a:xfrm>
        </p:grpSpPr>
        <p:sp>
          <p:nvSpPr>
            <p:cNvPr id="8196" name="稻壳儿小白白(http://dwz.cn/Wu2UP)"/>
            <p:cNvSpPr>
              <a:spLocks noChangeArrowheads="1"/>
            </p:cNvSpPr>
            <p:nvPr/>
          </p:nvSpPr>
          <p:spPr bwMode="auto">
            <a:xfrm>
              <a:off x="1819229" y="1990352"/>
              <a:ext cx="296907" cy="296907"/>
            </a:xfrm>
            <a:prstGeom prst="ellipse">
              <a:avLst/>
            </a:prstGeom>
            <a:solidFill>
              <a:srgbClr val="117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8205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2407273" y="1954140"/>
              <a:ext cx="677308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使用</a:t>
              </a:r>
              <a:r>
                <a:rPr lang="en-US" altLang="zh-CN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ESP8266</a:t>
              </a: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模块实现使用智能音箱远程控制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pic>
        <p:nvPicPr>
          <p:cNvPr id="8212" name="图片 4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13" name="文本框 42"/>
          <p:cNvSpPr txBox="1">
            <a:spLocks noChangeArrowheads="1"/>
          </p:cNvSpPr>
          <p:nvPr/>
        </p:nvSpPr>
        <p:spPr bwMode="auto">
          <a:xfrm>
            <a:off x="987425" y="266700"/>
            <a:ext cx="22574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具体要求</a:t>
            </a:r>
          </a:p>
        </p:txBody>
      </p:sp>
      <p:sp>
        <p:nvSpPr>
          <p:cNvPr id="8214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3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4930C51-DE52-47B3-8E40-05882B5ECC8F}"/>
              </a:ext>
            </a:extLst>
          </p:cNvPr>
          <p:cNvGrpSpPr/>
          <p:nvPr/>
        </p:nvGrpSpPr>
        <p:grpSpPr>
          <a:xfrm>
            <a:off x="2121545" y="2294087"/>
            <a:ext cx="7864166" cy="400110"/>
            <a:chOff x="1819493" y="3237218"/>
            <a:chExt cx="7864166" cy="400110"/>
          </a:xfrm>
        </p:grpSpPr>
        <p:sp>
          <p:nvSpPr>
            <p:cNvPr id="8198" name="稻壳儿小白白(http://dwz.cn/Wu2UP)"/>
            <p:cNvSpPr>
              <a:spLocks noChangeArrowheads="1"/>
            </p:cNvSpPr>
            <p:nvPr/>
          </p:nvSpPr>
          <p:spPr bwMode="auto">
            <a:xfrm>
              <a:off x="1819493" y="3280678"/>
              <a:ext cx="296643" cy="296643"/>
            </a:xfrm>
            <a:prstGeom prst="ellipse">
              <a:avLst/>
            </a:prstGeom>
            <a:solidFill>
              <a:srgbClr val="32BB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25" name="稻壳儿小白白(http://dwz.cn/Wu2UP)">
              <a:extLst>
                <a:ext uri="{FF2B5EF4-FFF2-40B4-BE49-F238E27FC236}">
                  <a16:creationId xmlns:a16="http://schemas.microsoft.com/office/drawing/2014/main" id="{5D077E4F-96CC-4DE5-AB61-C13583D745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7271" y="3237218"/>
              <a:ext cx="727638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通过单片机的控制增加喷雾模式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347AB56-A298-4560-A804-F1D308E56531}"/>
              </a:ext>
            </a:extLst>
          </p:cNvPr>
          <p:cNvGrpSpPr/>
          <p:nvPr/>
        </p:nvGrpSpPr>
        <p:grpSpPr>
          <a:xfrm>
            <a:off x="2121545" y="3101589"/>
            <a:ext cx="7231200" cy="400110"/>
            <a:chOff x="2121545" y="3101589"/>
            <a:chExt cx="7231200" cy="400110"/>
          </a:xfrm>
        </p:grpSpPr>
        <p:sp>
          <p:nvSpPr>
            <p:cNvPr id="20" name="稻壳儿小白白(http://dwz.cn/Wu2UP)">
              <a:extLst>
                <a:ext uri="{FF2B5EF4-FFF2-40B4-BE49-F238E27FC236}">
                  <a16:creationId xmlns:a16="http://schemas.microsoft.com/office/drawing/2014/main" id="{22C41A90-837F-4DDD-865C-9E7FA634B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1545" y="3137933"/>
              <a:ext cx="296643" cy="29664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26" name="稻壳儿小白白(http://dwz.cn/Wu2UP)">
              <a:extLst>
                <a:ext uri="{FF2B5EF4-FFF2-40B4-BE49-F238E27FC236}">
                  <a16:creationId xmlns:a16="http://schemas.microsoft.com/office/drawing/2014/main" id="{C98868AF-B41F-48D1-BC64-BFC14CA03C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09323" y="3101589"/>
              <a:ext cx="664342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改善现有缺水检测功能水位过低迅速停止加湿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04150EA-A933-4634-B028-8CBF7A99C8F1}"/>
              </a:ext>
            </a:extLst>
          </p:cNvPr>
          <p:cNvGrpSpPr/>
          <p:nvPr/>
        </p:nvGrpSpPr>
        <p:grpSpPr>
          <a:xfrm>
            <a:off x="2116137" y="3909091"/>
            <a:ext cx="5516304" cy="400110"/>
            <a:chOff x="1819493" y="3429000"/>
            <a:chExt cx="5516304" cy="400110"/>
          </a:xfrm>
        </p:grpSpPr>
        <p:sp>
          <p:nvSpPr>
            <p:cNvPr id="36" name="稻壳儿小白白(http://dwz.cn/Wu2UP)">
              <a:extLst>
                <a:ext uri="{FF2B5EF4-FFF2-40B4-BE49-F238E27FC236}">
                  <a16:creationId xmlns:a16="http://schemas.microsoft.com/office/drawing/2014/main" id="{A68FCAB3-EC80-483E-82A2-958307364B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9493" y="3456752"/>
              <a:ext cx="311597" cy="311597"/>
            </a:xfrm>
            <a:prstGeom prst="ellipse">
              <a:avLst/>
            </a:prstGeom>
            <a:solidFill>
              <a:srgbClr val="117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37" name="稻壳儿小白白(http://dwz.cn/Wu2UP)">
              <a:extLst>
                <a:ext uri="{FF2B5EF4-FFF2-40B4-BE49-F238E27FC236}">
                  <a16:creationId xmlns:a16="http://schemas.microsoft.com/office/drawing/2014/main" id="{966CD34D-C8F4-4492-85C3-FC0B2023CE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7271" y="3429000"/>
              <a:ext cx="492852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使用超声波雾化的方式进行加湿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090FF957-77FD-4357-88C0-20E2D3660905}"/>
              </a:ext>
            </a:extLst>
          </p:cNvPr>
          <p:cNvGrpSpPr/>
          <p:nvPr/>
        </p:nvGrpSpPr>
        <p:grpSpPr>
          <a:xfrm>
            <a:off x="2116137" y="4683541"/>
            <a:ext cx="6216100" cy="400110"/>
            <a:chOff x="1831586" y="4574978"/>
            <a:chExt cx="6216100" cy="400110"/>
          </a:xfrm>
        </p:grpSpPr>
        <p:sp>
          <p:nvSpPr>
            <p:cNvPr id="34" name="稻壳儿小白白(http://dwz.cn/Wu2UP)">
              <a:extLst>
                <a:ext uri="{FF2B5EF4-FFF2-40B4-BE49-F238E27FC236}">
                  <a16:creationId xmlns:a16="http://schemas.microsoft.com/office/drawing/2014/main" id="{BDB95F74-28C3-4EAB-8544-724286F881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1586" y="4604971"/>
              <a:ext cx="311597" cy="311597"/>
            </a:xfrm>
            <a:prstGeom prst="ellipse">
              <a:avLst/>
            </a:prstGeom>
            <a:solidFill>
              <a:srgbClr val="32BB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38" name="稻壳儿小白白(http://dwz.cn/Wu2UP)">
              <a:extLst>
                <a:ext uri="{FF2B5EF4-FFF2-40B4-BE49-F238E27FC236}">
                  <a16:creationId xmlns:a16="http://schemas.microsoft.com/office/drawing/2014/main" id="{A95A2057-960B-4006-84F7-E5F2B13130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7271" y="4574978"/>
              <a:ext cx="564041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添加定时断电防烧和长时间未关机警报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D913A96F-98CB-45BF-9682-E9DD7F569F65}"/>
              </a:ext>
            </a:extLst>
          </p:cNvPr>
          <p:cNvGrpSpPr/>
          <p:nvPr/>
        </p:nvGrpSpPr>
        <p:grpSpPr>
          <a:xfrm>
            <a:off x="2116137" y="5427658"/>
            <a:ext cx="7236608" cy="400110"/>
            <a:chOff x="1814085" y="6058397"/>
            <a:chExt cx="7236608" cy="400110"/>
          </a:xfrm>
        </p:grpSpPr>
        <p:sp>
          <p:nvSpPr>
            <p:cNvPr id="35" name="稻壳儿小白白(http://dwz.cn/Wu2UP)">
              <a:extLst>
                <a:ext uri="{FF2B5EF4-FFF2-40B4-BE49-F238E27FC236}">
                  <a16:creationId xmlns:a16="http://schemas.microsoft.com/office/drawing/2014/main" id="{83D1D34A-6904-4340-98C0-7DCE09892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4085" y="6089334"/>
              <a:ext cx="307457" cy="307457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sym typeface="Arial" pitchFamily="34" charset="0"/>
              </a:endParaRPr>
            </a:p>
          </p:txBody>
        </p:sp>
        <p:sp>
          <p:nvSpPr>
            <p:cNvPr id="39" name="稻壳儿小白白(http://dwz.cn/Wu2UP)">
              <a:extLst>
                <a:ext uri="{FF2B5EF4-FFF2-40B4-BE49-F238E27FC236}">
                  <a16:creationId xmlns:a16="http://schemas.microsoft.com/office/drawing/2014/main" id="{8B927021-9B7C-4DA6-B4BB-5BAEA1D3EF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7271" y="6058397"/>
              <a:ext cx="664342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600" b="1" dirty="0">
                  <a:solidFill>
                    <a:schemeClr val="tx1">
                      <a:lumMod val="50000"/>
                    </a:schemeClr>
                  </a:solidFill>
                  <a:sym typeface="Arial" pitchFamily="34" charset="0"/>
                </a:rPr>
                <a:t>实现内部锂电池和外部电源供电两种供电方式</a:t>
              </a:r>
              <a:endParaRPr lang="en-US" sz="2600" b="1" dirty="0">
                <a:solidFill>
                  <a:schemeClr val="tx1">
                    <a:lumMod val="50000"/>
                  </a:schemeClr>
                </a:solidFill>
                <a:sym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4308685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3" name="图片 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4" name="文本框 46"/>
          <p:cNvSpPr txBox="1">
            <a:spLocks noChangeArrowheads="1"/>
          </p:cNvSpPr>
          <p:nvPr/>
        </p:nvSpPr>
        <p:spPr bwMode="auto">
          <a:xfrm>
            <a:off x="987425" y="266700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总体框图</a:t>
            </a:r>
          </a:p>
        </p:txBody>
      </p:sp>
      <p:sp>
        <p:nvSpPr>
          <p:cNvPr id="6165" name="文本框 4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4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9593AC-FCC5-44CB-8F69-C644BD265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469" y="1086757"/>
            <a:ext cx="8911065" cy="4356100"/>
          </a:xfrm>
          <a:prstGeom prst="rect">
            <a:avLst/>
          </a:prstGeom>
        </p:spPr>
      </p:pic>
    </p:spTree>
  </p:cSld>
  <p:clrMapOvr>
    <a:masterClrMapping/>
  </p:clrMapOvr>
  <p:transition spd="slow"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3" name="图片 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4" name="文本框 46"/>
          <p:cNvSpPr txBox="1">
            <a:spLocks noChangeArrowheads="1"/>
          </p:cNvSpPr>
          <p:nvPr/>
        </p:nvSpPr>
        <p:spPr bwMode="auto">
          <a:xfrm>
            <a:off x="987425" y="266700"/>
            <a:ext cx="11258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原理图</a:t>
            </a:r>
          </a:p>
        </p:txBody>
      </p:sp>
      <p:sp>
        <p:nvSpPr>
          <p:cNvPr id="6165" name="文本框 4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5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A482749-2F56-425E-B78F-BBEE0C0D01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093" y="1778404"/>
            <a:ext cx="6379899" cy="330119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B729ECBE-0DFF-4F7C-9B11-08D32D297F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3851"/>
          <a:stretch/>
        </p:blipFill>
        <p:spPr>
          <a:xfrm>
            <a:off x="2210093" y="1856100"/>
            <a:ext cx="8302134" cy="374179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66CEDF4-6B4C-4D5A-AFD6-D2D5A3F185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280" y="0"/>
            <a:ext cx="97040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58068"/>
      </p:ext>
    </p:extLst>
  </p:cSld>
  <p:clrMapOvr>
    <a:masterClrMapping/>
  </p:clrMapOvr>
  <p:transition spd="slow"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95" name="图片 3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96" name="文本框 36"/>
          <p:cNvSpPr txBox="1">
            <a:spLocks noChangeArrowheads="1"/>
          </p:cNvSpPr>
          <p:nvPr/>
        </p:nvSpPr>
        <p:spPr bwMode="auto">
          <a:xfrm>
            <a:off x="987425" y="266700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加湿部分展示</a:t>
            </a:r>
          </a:p>
        </p:txBody>
      </p:sp>
      <p:sp>
        <p:nvSpPr>
          <p:cNvPr id="24597" name="文本框 3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6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71F76E6-11AD-4C0D-AC23-66D3D50C9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058" y="512612"/>
            <a:ext cx="3305240" cy="583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74050"/>
      </p:ext>
    </p:extLst>
  </p:cSld>
  <p:clrMapOvr>
    <a:masterClrMapping/>
  </p:clrMapOvr>
  <p:transition spd="slow"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稻壳儿小白白(http://dwz.cn/Wu2UP)"/>
          <p:cNvSpPr>
            <a:spLocks noChangeArrowheads="1"/>
          </p:cNvSpPr>
          <p:nvPr/>
        </p:nvSpPr>
        <p:spPr bwMode="auto">
          <a:xfrm rot="-848703">
            <a:off x="4135438" y="2357438"/>
            <a:ext cx="1589087" cy="3178175"/>
          </a:xfrm>
          <a:prstGeom prst="moon">
            <a:avLst>
              <a:gd name="adj" fmla="val 15190"/>
            </a:avLst>
          </a:prstGeom>
          <a:solidFill>
            <a:srgbClr val="32BB99"/>
          </a:solidFill>
          <a:ln w="3175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24579" name="稻壳儿小白白(http://dwz.cn/Wu2UP)"/>
          <p:cNvSpPr>
            <a:spLocks noChangeArrowheads="1"/>
          </p:cNvSpPr>
          <p:nvPr/>
        </p:nvSpPr>
        <p:spPr bwMode="auto">
          <a:xfrm rot="4551297">
            <a:off x="4948238" y="1322388"/>
            <a:ext cx="1589087" cy="3176587"/>
          </a:xfrm>
          <a:prstGeom prst="moon">
            <a:avLst>
              <a:gd name="adj" fmla="val 15190"/>
            </a:avLst>
          </a:prstGeom>
          <a:solidFill>
            <a:srgbClr val="117A68"/>
          </a:solidFill>
          <a:ln w="3175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24580" name="稻壳儿小白白(http://dwz.cn/Wu2UP)"/>
          <p:cNvSpPr>
            <a:spLocks noChangeArrowheads="1"/>
          </p:cNvSpPr>
          <p:nvPr/>
        </p:nvSpPr>
        <p:spPr bwMode="auto">
          <a:xfrm rot="9951297">
            <a:off x="5984875" y="2136775"/>
            <a:ext cx="1589088" cy="3178175"/>
          </a:xfrm>
          <a:prstGeom prst="moon">
            <a:avLst>
              <a:gd name="adj" fmla="val 15190"/>
            </a:avLst>
          </a:prstGeom>
          <a:solidFill>
            <a:srgbClr val="32BB99"/>
          </a:solidFill>
          <a:ln w="3175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24581" name="稻壳儿小白白(http://dwz.cn/Wu2UP)"/>
          <p:cNvSpPr>
            <a:spLocks noChangeArrowheads="1"/>
          </p:cNvSpPr>
          <p:nvPr/>
        </p:nvSpPr>
        <p:spPr bwMode="auto">
          <a:xfrm rot="-6248703">
            <a:off x="5184775" y="3160713"/>
            <a:ext cx="1589087" cy="3176588"/>
          </a:xfrm>
          <a:prstGeom prst="moon">
            <a:avLst>
              <a:gd name="adj" fmla="val 15190"/>
            </a:avLst>
          </a:prstGeom>
          <a:solidFill>
            <a:srgbClr val="117A68"/>
          </a:solidFill>
          <a:ln w="3175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sym typeface="Arial" pitchFamily="34" charset="0"/>
            </a:endParaRPr>
          </a:p>
        </p:txBody>
      </p:sp>
      <p:sp>
        <p:nvSpPr>
          <p:cNvPr id="24582" name="稻壳儿小白白(http://dwz.cn/Wu2UP)"/>
          <p:cNvSpPr>
            <a:spLocks noChangeArrowheads="1"/>
          </p:cNvSpPr>
          <p:nvPr/>
        </p:nvSpPr>
        <p:spPr bwMode="auto">
          <a:xfrm flipH="1">
            <a:off x="4622027" y="3521242"/>
            <a:ext cx="23868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/>
            <a:r>
              <a:rPr lang="zh-CN" altLang="en-US" sz="2800" b="1" dirty="0">
                <a:solidFill>
                  <a:srgbClr val="44546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itchFamily="34" charset="0"/>
              </a:rPr>
              <a:t>工作进度安排</a:t>
            </a:r>
          </a:p>
        </p:txBody>
      </p:sp>
      <p:sp>
        <p:nvSpPr>
          <p:cNvPr id="24583" name="稻壳儿小白白(http://dwz.cn/Wu2UP)"/>
          <p:cNvSpPr>
            <a:spLocks noChangeShapeType="1"/>
          </p:cNvSpPr>
          <p:nvPr/>
        </p:nvSpPr>
        <p:spPr bwMode="auto">
          <a:xfrm flipH="1">
            <a:off x="3174517" y="3846397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85" name="稻壳儿小白白(http://dwz.cn/Wu2UP)"/>
          <p:cNvSpPr txBox="1">
            <a:spLocks noChangeArrowheads="1"/>
          </p:cNvSpPr>
          <p:nvPr/>
        </p:nvSpPr>
        <p:spPr bwMode="auto">
          <a:xfrm>
            <a:off x="58035" y="3307258"/>
            <a:ext cx="347661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文献综述和外文翻译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24586" name="稻壳儿小白白(http://dwz.cn/Wu2UP)"/>
          <p:cNvSpPr txBox="1">
            <a:spLocks noChangeArrowheads="1"/>
          </p:cNvSpPr>
          <p:nvPr/>
        </p:nvSpPr>
        <p:spPr bwMode="auto">
          <a:xfrm>
            <a:off x="889000" y="3769042"/>
            <a:ext cx="212087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7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10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pic>
        <p:nvPicPr>
          <p:cNvPr id="24595" name="图片 3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t="9293" r="6709" b="5219"/>
          <a:stretch>
            <a:fillRect/>
          </a:stretch>
        </p:blipFill>
        <p:spPr bwMode="auto">
          <a:xfrm>
            <a:off x="261938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96" name="文本框 36"/>
          <p:cNvSpPr txBox="1">
            <a:spLocks noChangeArrowheads="1"/>
          </p:cNvSpPr>
          <p:nvPr/>
        </p:nvSpPr>
        <p:spPr bwMode="auto">
          <a:xfrm>
            <a:off x="987425" y="266700"/>
            <a:ext cx="22574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17A68"/>
                </a:solidFill>
                <a:latin typeface="微软雅黑" pitchFamily="34" charset="-122"/>
              </a:rPr>
              <a:t>进度安排</a:t>
            </a:r>
          </a:p>
        </p:txBody>
      </p:sp>
      <p:sp>
        <p:nvSpPr>
          <p:cNvPr id="24597" name="文本框 37"/>
          <p:cNvSpPr txBox="1">
            <a:spLocks noChangeArrowheads="1"/>
          </p:cNvSpPr>
          <p:nvPr/>
        </p:nvSpPr>
        <p:spPr bwMode="auto">
          <a:xfrm>
            <a:off x="261938" y="177800"/>
            <a:ext cx="6270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itchFamily="34" charset="0"/>
              </a:rPr>
              <a:t>7</a:t>
            </a:r>
            <a:endParaRPr lang="zh-CN" altLang="en-US" sz="3600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22" name="稻壳儿小白白(http://dwz.cn/Wu2UP)">
            <a:extLst>
              <a:ext uri="{FF2B5EF4-FFF2-40B4-BE49-F238E27FC236}">
                <a16:creationId xmlns:a16="http://schemas.microsoft.com/office/drawing/2014/main" id="{5AD7ACD3-EC0C-4095-801A-AB42B8DA32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3951" y="1870674"/>
            <a:ext cx="292608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研究、设计、开发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23" name="稻壳儿小白白(http://dwz.cn/Wu2UP)">
            <a:extLst>
              <a:ext uri="{FF2B5EF4-FFF2-40B4-BE49-F238E27FC236}">
                <a16:creationId xmlns:a16="http://schemas.microsoft.com/office/drawing/2014/main" id="{DFE4B11E-BCE8-4D53-BF80-60DE574941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8037" y="2375954"/>
            <a:ext cx="23844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15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 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8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24" name="稻壳儿小白白(http://dwz.cn/Wu2UP)">
            <a:extLst>
              <a:ext uri="{FF2B5EF4-FFF2-40B4-BE49-F238E27FC236}">
                <a16:creationId xmlns:a16="http://schemas.microsoft.com/office/drawing/2014/main" id="{10B0BEEA-965C-443B-A857-1FBD0BABD14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09787" y="2480791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2" name="稻壳儿小白白(http://dwz.cn/Wu2UP)">
            <a:extLst>
              <a:ext uri="{FF2B5EF4-FFF2-40B4-BE49-F238E27FC236}">
                <a16:creationId xmlns:a16="http://schemas.microsoft.com/office/drawing/2014/main" id="{077B41BF-CA67-4D4F-A57E-E32D875D962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63194" y="5247225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" name="稻壳儿小白白(http://dwz.cn/Wu2UP)">
            <a:extLst>
              <a:ext uri="{FF2B5EF4-FFF2-40B4-BE49-F238E27FC236}">
                <a16:creationId xmlns:a16="http://schemas.microsoft.com/office/drawing/2014/main" id="{20B47E63-54B9-4BC4-9C0F-636BD2FBE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4350" y="4708087"/>
            <a:ext cx="19526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开题报告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4" name="稻壳儿小白白(http://dwz.cn/Wu2UP)">
            <a:extLst>
              <a:ext uri="{FF2B5EF4-FFF2-40B4-BE49-F238E27FC236}">
                <a16:creationId xmlns:a16="http://schemas.microsoft.com/office/drawing/2014/main" id="{4D29FBAE-7971-4760-A9ED-C3044237A4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3841" y="5169870"/>
            <a:ext cx="2284712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10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15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5" name="稻壳儿小白白(http://dwz.cn/Wu2UP)">
            <a:extLst>
              <a:ext uri="{FF2B5EF4-FFF2-40B4-BE49-F238E27FC236}">
                <a16:creationId xmlns:a16="http://schemas.microsoft.com/office/drawing/2014/main" id="{63AE639A-C46B-482A-8A59-0FAA14684FF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17191" y="2453309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" name="稻壳儿小白白(http://dwz.cn/Wu2UP)">
            <a:extLst>
              <a:ext uri="{FF2B5EF4-FFF2-40B4-BE49-F238E27FC236}">
                <a16:creationId xmlns:a16="http://schemas.microsoft.com/office/drawing/2014/main" id="{4F2D6B90-1016-4993-8439-B3659F6CB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8347" y="1914171"/>
            <a:ext cx="19526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查阅文献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7" name="稻壳儿小白白(http://dwz.cn/Wu2UP)">
            <a:extLst>
              <a:ext uri="{FF2B5EF4-FFF2-40B4-BE49-F238E27FC236}">
                <a16:creationId xmlns:a16="http://schemas.microsoft.com/office/drawing/2014/main" id="{87AB19F5-467D-4DA6-9D7F-C439281B05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0549" y="2375954"/>
            <a:ext cx="203200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2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6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第七学期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8" name="稻壳儿小白白(http://dwz.cn/Wu2UP)">
            <a:extLst>
              <a:ext uri="{FF2B5EF4-FFF2-40B4-BE49-F238E27FC236}">
                <a16:creationId xmlns:a16="http://schemas.microsoft.com/office/drawing/2014/main" id="{6491B799-B304-49E5-9840-5AAFFB103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80300" y="3232866"/>
            <a:ext cx="310586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撰写毕业论文</a:t>
            </a:r>
            <a:r>
              <a:rPr lang="en-US" altLang="zh-CN" sz="2800" b="1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说明</a:t>
            </a:r>
            <a:r>
              <a:rPr lang="en-US" altLang="zh-CN" sz="2800" b="1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39" name="稻壳儿小白白(http://dwz.cn/Wu2UP)">
            <a:extLst>
              <a:ext uri="{FF2B5EF4-FFF2-40B4-BE49-F238E27FC236}">
                <a16:creationId xmlns:a16="http://schemas.microsoft.com/office/drawing/2014/main" id="{65655787-C115-4C49-9964-5FDDC07B77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97550" y="3738146"/>
            <a:ext cx="23844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8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 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13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40" name="稻壳儿小白白(http://dwz.cn/Wu2UP)">
            <a:extLst>
              <a:ext uri="{FF2B5EF4-FFF2-40B4-BE49-F238E27FC236}">
                <a16:creationId xmlns:a16="http://schemas.microsoft.com/office/drawing/2014/main" id="{1FAC7D12-AE69-42C3-AB9E-8CE8B4585A4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59300" y="3842983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" name="稻壳儿小白白(http://dwz.cn/Wu2UP)">
            <a:extLst>
              <a:ext uri="{FF2B5EF4-FFF2-40B4-BE49-F238E27FC236}">
                <a16:creationId xmlns:a16="http://schemas.microsoft.com/office/drawing/2014/main" id="{72F4BD9A-A9FC-4322-9D24-B05A049173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0160" y="4615339"/>
            <a:ext cx="1854239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sym typeface="Arial" pitchFamily="34" charset="0"/>
              </a:rPr>
              <a:t>答辩与修改</a:t>
            </a:r>
            <a:endParaRPr lang="en-US" sz="2800" b="1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42" name="稻壳儿小白白(http://dwz.cn/Wu2UP)">
            <a:extLst>
              <a:ext uri="{FF2B5EF4-FFF2-40B4-BE49-F238E27FC236}">
                <a16:creationId xmlns:a16="http://schemas.microsoft.com/office/drawing/2014/main" id="{A54D9844-C252-4C2D-919A-B10DC6E1C3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0161" y="5120619"/>
            <a:ext cx="23844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13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至第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14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周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(</a:t>
            </a:r>
            <a:r>
              <a:rPr lang="zh-CN" altLang="en-US" sz="2000" dirty="0">
                <a:solidFill>
                  <a:srgbClr val="445469"/>
                </a:solidFill>
                <a:sym typeface="Arial" pitchFamily="34" charset="0"/>
              </a:rPr>
              <a:t>第八学期</a:t>
            </a:r>
            <a:r>
              <a:rPr lang="en-US" altLang="zh-CN" sz="2000" dirty="0">
                <a:solidFill>
                  <a:srgbClr val="445469"/>
                </a:solidFill>
                <a:sym typeface="Arial" pitchFamily="34" charset="0"/>
              </a:rPr>
              <a:t>)</a:t>
            </a:r>
            <a:endParaRPr lang="en-US" sz="2000" dirty="0">
              <a:solidFill>
                <a:srgbClr val="445469"/>
              </a:solidFill>
              <a:sym typeface="Arial" pitchFamily="34" charset="0"/>
            </a:endParaRPr>
          </a:p>
        </p:txBody>
      </p:sp>
      <p:sp>
        <p:nvSpPr>
          <p:cNvPr id="43" name="稻壳儿小白白(http://dwz.cn/Wu2UP)">
            <a:extLst>
              <a:ext uri="{FF2B5EF4-FFF2-40B4-BE49-F238E27FC236}">
                <a16:creationId xmlns:a16="http://schemas.microsoft.com/office/drawing/2014/main" id="{535C6639-E615-4AF0-A15A-6BA9FA860A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11911" y="5225456"/>
            <a:ext cx="1049337" cy="0"/>
          </a:xfrm>
          <a:prstGeom prst="line">
            <a:avLst/>
          </a:prstGeom>
          <a:noFill/>
          <a:ln w="12700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文本框 6"/>
          <p:cNvSpPr txBox="1">
            <a:spLocks noChangeArrowheads="1"/>
          </p:cNvSpPr>
          <p:nvPr/>
        </p:nvSpPr>
        <p:spPr bwMode="auto">
          <a:xfrm>
            <a:off x="2283229" y="2582614"/>
            <a:ext cx="6748463" cy="1692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en-US" altLang="zh-CN" sz="11000" dirty="0">
                <a:solidFill>
                  <a:schemeClr val="tx1">
                    <a:lumMod val="50000"/>
                  </a:schemeClr>
                </a:solidFill>
                <a:latin typeface="Impact" pitchFamily="34" charset="0"/>
              </a:rPr>
              <a:t>THANKS</a:t>
            </a:r>
            <a:endParaRPr lang="zh-CN" altLang="en-US" sz="11000" dirty="0">
              <a:solidFill>
                <a:schemeClr val="tx1">
                  <a:lumMod val="50000"/>
                </a:schemeClr>
              </a:solidFill>
              <a:latin typeface="Impact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平面">
  <a:themeElements>
    <a:clrScheme name="字幕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TM02900720[[fn=积分]]</Template>
  <TotalTime>254</TotalTime>
  <Pages>0</Pages>
  <Words>326</Words>
  <Characters>0</Characters>
  <Application>Microsoft Office PowerPoint</Application>
  <DocSecurity>0</DocSecurity>
  <PresentationFormat>宽屏</PresentationFormat>
  <Lines>0</Lines>
  <Paragraphs>52</Paragraphs>
  <Slides>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等线</vt:lpstr>
      <vt:lpstr>黑体</vt:lpstr>
      <vt:lpstr>微软雅黑</vt:lpstr>
      <vt:lpstr>Arial</vt:lpstr>
      <vt:lpstr>Calibri</vt:lpstr>
      <vt:lpstr>Calibri Light</vt:lpstr>
      <vt:lpstr>Impact</vt:lpstr>
      <vt:lpstr>Trebuchet MS</vt:lpstr>
      <vt:lpstr>Wingdings</vt:lpstr>
      <vt:lpstr>Wingdings 2</vt:lpstr>
      <vt:lpstr>Wingdings 3</vt:lpstr>
      <vt:lpstr>HDOfficeLightV0</vt:lpstr>
      <vt:lpstr>平面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刘 永欣</cp:lastModifiedBy>
  <cp:revision>534</cp:revision>
  <dcterms:created xsi:type="dcterms:W3CDTF">2015-07-10T05:07:58Z</dcterms:created>
  <dcterms:modified xsi:type="dcterms:W3CDTF">2020-12-30T07:49:45Z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